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6"/>
  </p:notesMasterIdLst>
  <p:sldIdLst>
    <p:sldId id="256" r:id="rId2"/>
    <p:sldId id="258" r:id="rId3"/>
    <p:sldId id="271" r:id="rId4"/>
    <p:sldId id="259" r:id="rId5"/>
    <p:sldId id="260" r:id="rId6"/>
    <p:sldId id="262" r:id="rId7"/>
    <p:sldId id="261" r:id="rId8"/>
    <p:sldId id="263" r:id="rId9"/>
    <p:sldId id="264" r:id="rId10"/>
    <p:sldId id="272" r:id="rId11"/>
    <p:sldId id="269" r:id="rId12"/>
    <p:sldId id="275" r:id="rId13"/>
    <p:sldId id="273" r:id="rId14"/>
    <p:sldId id="274" r:id="rId15"/>
  </p:sldIdLst>
  <p:sldSz cx="9144000" cy="5143500" type="screen16x9"/>
  <p:notesSz cx="6858000" cy="9144000"/>
  <p:embeddedFontLst>
    <p:embeddedFont>
      <p:font typeface="Lato" panose="020F0502020204030203" pitchFamily="34" charset="0"/>
      <p:regular r:id="rId17"/>
      <p:bold r:id="rId18"/>
      <p:italic r:id="rId19"/>
      <p:boldItalic r:id="rId20"/>
    </p:embeddedFont>
    <p:embeddedFont>
      <p:font typeface="Montserrat" panose="00000500000000000000" pitchFamily="2" charset="0"/>
      <p:regular r:id="rId21"/>
      <p:bold r:id="rId22"/>
      <p:italic r:id="rId23"/>
      <p:boldItalic r:id="rId2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Cak Mustafa (cakmustafa)" initials="" lastIdx="2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9C28E66F-FA36-49F9-B632-7DC7366EE031}">
  <a:tblStyle styleId="{9C28E66F-FA36-49F9-B632-7DC7366EE031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35758FB7-9AC5-4552-8A53-C91805E547FA}" styleName="Themed Style 1 - Accent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  <a:tblStyle styleId="{69C7853C-536D-4A76-A0AE-DD22124D55A5}" styleName="Themed Style 1 - Acc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306799F8-075E-4A3A-A7F6-7FBC6576F1A4}" styleName="Themed Style 2 - Accent 3">
    <a:tblBg>
      <a:fillRef idx="3">
        <a:schemeClr val="accent3"/>
      </a:fillRef>
      <a:effectRef idx="3">
        <a:schemeClr val="accent3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3">
                <a:tint val="50000"/>
              </a:schemeClr>
            </a:lnRef>
          </a:left>
          <a:right>
            <a:lnRef idx="1">
              <a:schemeClr val="accent3">
                <a:tint val="50000"/>
              </a:schemeClr>
            </a:lnRef>
          </a:right>
          <a:top>
            <a:lnRef idx="1">
              <a:schemeClr val="accent3">
                <a:tint val="50000"/>
              </a:schemeClr>
            </a:lnRef>
          </a:top>
          <a:bottom>
            <a:lnRef idx="1">
              <a:schemeClr val="accent3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1FECB4D8-DB02-4DC6-A0A2-4F2EBAE1DC90}" styleName="Medium Style 1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D7AC3CCA-C797-4891-BE02-D94E43425B78}" styleName="Medium Style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E269D01E-BC32-4049-B463-5C60D7B0CCD2}" styleName="Themed Style 2 - Accent 4">
    <a:tblBg>
      <a:fillRef idx="3">
        <a:schemeClr val="accent4"/>
      </a:fillRef>
      <a:effectRef idx="3">
        <a:schemeClr val="accent4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4">
                <a:tint val="50000"/>
              </a:schemeClr>
            </a:lnRef>
          </a:left>
          <a:right>
            <a:lnRef idx="1">
              <a:schemeClr val="accent4">
                <a:tint val="50000"/>
              </a:schemeClr>
            </a:lnRef>
          </a:right>
          <a:top>
            <a:lnRef idx="1">
              <a:schemeClr val="accent4">
                <a:tint val="50000"/>
              </a:schemeClr>
            </a:lnRef>
          </a:top>
          <a:bottom>
            <a:lnRef idx="1">
              <a:schemeClr val="accent4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D03447BB-5D67-496B-8E87-E561075AD55C}" styleName="Dark Style 1 - Accent 3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wholeTbl>
    <a:band1H>
      <a:tcStyle>
        <a:tcBdr/>
        <a:fill>
          <a:solidFill>
            <a:schemeClr val="accent3">
              <a:shade val="60000"/>
            </a:schemeClr>
          </a:solidFill>
        </a:fill>
      </a:tcStyle>
    </a:band1H>
    <a:band1V>
      <a:tcStyle>
        <a:tcBdr/>
        <a:fill>
          <a:solidFill>
            <a:schemeClr val="accent3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3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3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3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11" d="100"/>
          <a:sy n="111" d="100"/>
        </p:scale>
        <p:origin x="393" y="48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font" Target="fonts/font5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5" Type="http://schemas.openxmlformats.org/officeDocument/2006/relationships/commentAuthors" Target="commentAuthor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font" Target="fonts/font4.fntdata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8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7.fntdata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6.fntdata"/><Relationship Id="rId27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35e2a888c55_0_11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Google Shape;144;g35e2a888c55_0_118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35e2a888c55_0_8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Google Shape;150;g35e2a888c55_0_85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35e2a888c55_0_12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" name="Google Shape;157;g35e2a888c55_0_12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g35e2a888c55_0_120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" name="Google Shape;171;g35e2a888c55_0_120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g35e2a888c55_0_119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" name="Google Shape;164;g35e2a888c55_0_119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g35e2a888c55_0_12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" name="Google Shape;178;g35e2a888c55_0_12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g35e2a888c55_0_12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" name="Google Shape;185;g35e2a888c55_0_12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g35e2db85153_5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0" name="Google Shape;220;g35e2db85153_5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rot="5400000">
            <a:off x="7500300" y="505"/>
            <a:ext cx="1643700" cy="1643700"/>
          </a:xfrm>
          <a:prstGeom prst="diagStripe">
            <a:avLst>
              <a:gd name="adj" fmla="val 0"/>
            </a:avLst>
          </a:prstGeom>
          <a:solidFill>
            <a:schemeClr val="lt1">
              <a:alpha val="303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0" y="490"/>
            <a:ext cx="5153705" cy="5134399"/>
            <a:chOff x="0" y="75"/>
            <a:chExt cx="5153705" cy="515295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455" y="-225"/>
              <a:ext cx="5152800" cy="51537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150" y="1145825"/>
              <a:ext cx="3996600" cy="3996900"/>
            </a:xfrm>
            <a:prstGeom prst="diagStripe">
              <a:avLst>
                <a:gd name="adj" fmla="val 58774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1646" y="-75"/>
              <a:ext cx="2299800" cy="23001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flipH="1">
              <a:off x="652821" y="590035"/>
              <a:ext cx="2300100" cy="2299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" name="Google Shape;16;p2"/>
          <p:cNvSpPr txBox="1">
            <a:spLocks noGrp="1"/>
          </p:cNvSpPr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endParaRPr/>
          </a:p>
        </p:txBody>
      </p:sp>
      <p:sp>
        <p:nvSpPr>
          <p:cNvPr id="17" name="Google Shape;17;p2"/>
          <p:cNvSpPr txBox="1">
            <a:spLocks noGrp="1"/>
          </p:cNvSpPr>
          <p:nvPr>
            <p:ph type="subTitle" idx="1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>
            <a:endParaRPr/>
          </a:p>
        </p:txBody>
      </p:sp>
      <p:sp>
        <p:nvSpPr>
          <p:cNvPr id="18" name="Google Shape;18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11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07" name="Google Shape;107;p11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11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11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10;p11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11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11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11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11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15;p11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16;p11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11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11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11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20;p11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11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11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11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11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5" name="Google Shape;125;p11"/>
          <p:cNvSpPr txBox="1">
            <a:spLocks noGrp="1"/>
          </p:cNvSpPr>
          <p:nvPr>
            <p:ph type="title" hasCustomPrompt="1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126" name="Google Shape;126;p11"/>
          <p:cNvSpPr txBox="1">
            <a:spLocks noGrp="1"/>
          </p:cNvSpPr>
          <p:nvPr>
            <p:ph type="body" idx="1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27" name="Google Shape;12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oogle Shape;20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21" name="Google Shape;21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8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9" name="Google Shape;39;p3"/>
          <p:cNvSpPr txBox="1">
            <a:spLocks noGrp="1"/>
          </p:cNvSpPr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40" name="Google Shape;40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oogle Shape;42;p4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43" name="Google Shape;43;p4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4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5" name="Google Shape;45;p4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46" name="Google Shape;46;p4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" name="Google Shape;49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0" name="Google Shape;50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2" name="Google Shape;52;p5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53" name="Google Shape;53;p5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54" name="Google Shape;54;p5"/>
          <p:cNvSpPr txBox="1">
            <a:spLocks noGrp="1"/>
          </p:cNvSpPr>
          <p:nvPr>
            <p:ph type="body" idx="2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55" name="Google Shape;55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" name="Google Shape;57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8" name="Google Shape;58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0" name="Google Shape;60;p6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61" name="Google Shape;61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" name="Google Shape;63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64" name="Google Shape;64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6" name="Google Shape;66;p7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67" name="Google Shape;67;p7"/>
          <p:cNvSpPr txBox="1">
            <a:spLocks noGrp="1"/>
          </p:cNvSpPr>
          <p:nvPr>
            <p:ph type="body" idx="1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68" name="Google Shape;68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Google Shape;70;p8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71" name="Google Shape;71;p8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8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8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8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8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8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8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8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;p8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80;p8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81;p8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8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8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4;p8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8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8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8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8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9" name="Google Shape;89;p8"/>
          <p:cNvSpPr txBox="1">
            <a:spLocks noGrp="1"/>
          </p:cNvSpPr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90" name="Google Shape;90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Google Shape;92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3" name="Google Shape;93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4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5" name="Google Shape;95;p9"/>
          <p:cNvSpPr txBox="1">
            <a:spLocks noGrp="1"/>
          </p:cNvSpPr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96" name="Google Shape;96;p9"/>
          <p:cNvSpPr txBox="1">
            <a:spLocks noGrp="1"/>
          </p:cNvSpPr>
          <p:nvPr>
            <p:ph type="subTitle" idx="1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>
            <a:endParaRPr/>
          </a:p>
        </p:txBody>
      </p:sp>
      <p:sp>
        <p:nvSpPr>
          <p:cNvPr id="97" name="Google Shape;97;p9"/>
          <p:cNvSpPr txBox="1">
            <a:spLocks noGrp="1"/>
          </p:cNvSpPr>
          <p:nvPr>
            <p:ph type="body" idx="2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98" name="Google Shape;98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Google Shape;100;p10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01" name="Google Shape;101;p10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10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3" name="Google Shape;103;p10"/>
          <p:cNvSpPr txBox="1">
            <a:spLocks noGrp="1"/>
          </p:cNvSpPr>
          <p:nvPr>
            <p:ph type="body" idx="1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>
            <a:endParaRPr/>
          </a:p>
        </p:txBody>
      </p:sp>
      <p:sp>
        <p:nvSpPr>
          <p:cNvPr id="104" name="Google Shape;104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focus"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lvl="2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lvl="3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lvl="4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lvl="5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lvl="6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lvl="7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lvl="8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mmlab.ie.cuhk.edu.hk/projects/CelebA.html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3"/>
          <p:cNvSpPr txBox="1">
            <a:spLocks noGrp="1"/>
          </p:cNvSpPr>
          <p:nvPr>
            <p:ph type="ctrTitle"/>
          </p:nvPr>
        </p:nvSpPr>
        <p:spPr>
          <a:xfrm>
            <a:off x="3537150" y="1448834"/>
            <a:ext cx="5017500" cy="157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Face recognition project</a:t>
            </a:r>
            <a:endParaRPr dirty="0"/>
          </a:p>
        </p:txBody>
      </p:sp>
      <p:sp>
        <p:nvSpPr>
          <p:cNvPr id="135" name="Google Shape;135;p13"/>
          <p:cNvSpPr txBox="1">
            <a:spLocks noGrp="1"/>
          </p:cNvSpPr>
          <p:nvPr>
            <p:ph type="subTitle" idx="1"/>
          </p:nvPr>
        </p:nvSpPr>
        <p:spPr>
          <a:xfrm>
            <a:off x="5083950" y="3099514"/>
            <a:ext cx="3470700" cy="65253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/>
              <a:t>Dana Putra Kembara</a:t>
            </a: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/>
              <a:t>VisionX</a:t>
            </a:r>
            <a:endParaRPr sz="14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B78093-08FF-11D9-AD4F-7F593664B8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 and discussion</a:t>
            </a:r>
            <a:endParaRPr lang="en-ID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58A971A-0934-253F-ADA8-CA56FB2A4D1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97500" y="1164036"/>
            <a:ext cx="7038900" cy="1630680"/>
          </a:xfrm>
        </p:spPr>
        <p:txBody>
          <a:bodyPr>
            <a:normAutofit/>
          </a:bodyPr>
          <a:lstStyle/>
          <a:p>
            <a:r>
              <a:rPr lang="en-US" dirty="0"/>
              <a:t>ResNet18 outperformed all models on every metric</a:t>
            </a:r>
          </a:p>
          <a:p>
            <a:r>
              <a:rPr lang="en-US" dirty="0" err="1"/>
              <a:t>GoogLeNet</a:t>
            </a:r>
            <a:r>
              <a:rPr lang="en-US" dirty="0"/>
              <a:t> performed well, closely behind ResNet18</a:t>
            </a:r>
          </a:p>
          <a:p>
            <a:r>
              <a:rPr lang="en-US" dirty="0"/>
              <a:t>VGG16_fw lagged significantly, likely due to freezing weight that limited fine-tuning capability</a:t>
            </a:r>
          </a:p>
          <a:p>
            <a:r>
              <a:rPr lang="en-US" dirty="0"/>
              <a:t>Model performance was influenced by data augmentation, architecture, and hyperparameters</a:t>
            </a:r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DC8BDE5D-6689-D609-08AF-356E2F53D0E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92255361"/>
              </p:ext>
            </p:extLst>
          </p:nvPr>
        </p:nvGraphicFramePr>
        <p:xfrm>
          <a:off x="356316" y="2910572"/>
          <a:ext cx="8512939" cy="163068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1098997">
                  <a:extLst>
                    <a:ext uri="{9D8B030D-6E8A-4147-A177-3AD203B41FA5}">
                      <a16:colId xmlns:a16="http://schemas.microsoft.com/office/drawing/2014/main" val="408988359"/>
                    </a:ext>
                  </a:extLst>
                </a:gridCol>
                <a:gridCol w="1069308">
                  <a:extLst>
                    <a:ext uri="{9D8B030D-6E8A-4147-A177-3AD203B41FA5}">
                      <a16:colId xmlns:a16="http://schemas.microsoft.com/office/drawing/2014/main" val="555859741"/>
                    </a:ext>
                  </a:extLst>
                </a:gridCol>
                <a:gridCol w="1079435">
                  <a:extLst>
                    <a:ext uri="{9D8B030D-6E8A-4147-A177-3AD203B41FA5}">
                      <a16:colId xmlns:a16="http://schemas.microsoft.com/office/drawing/2014/main" val="2293305494"/>
                    </a:ext>
                  </a:extLst>
                </a:gridCol>
                <a:gridCol w="1008730">
                  <a:extLst>
                    <a:ext uri="{9D8B030D-6E8A-4147-A177-3AD203B41FA5}">
                      <a16:colId xmlns:a16="http://schemas.microsoft.com/office/drawing/2014/main" val="2913692734"/>
                    </a:ext>
                  </a:extLst>
                </a:gridCol>
                <a:gridCol w="1064116">
                  <a:extLst>
                    <a:ext uri="{9D8B030D-6E8A-4147-A177-3AD203B41FA5}">
                      <a16:colId xmlns:a16="http://schemas.microsoft.com/office/drawing/2014/main" val="3928685058"/>
                    </a:ext>
                  </a:extLst>
                </a:gridCol>
                <a:gridCol w="1064116">
                  <a:extLst>
                    <a:ext uri="{9D8B030D-6E8A-4147-A177-3AD203B41FA5}">
                      <a16:colId xmlns:a16="http://schemas.microsoft.com/office/drawing/2014/main" val="1384953155"/>
                    </a:ext>
                  </a:extLst>
                </a:gridCol>
                <a:gridCol w="1003477">
                  <a:extLst>
                    <a:ext uri="{9D8B030D-6E8A-4147-A177-3AD203B41FA5}">
                      <a16:colId xmlns:a16="http://schemas.microsoft.com/office/drawing/2014/main" val="2594515130"/>
                    </a:ext>
                  </a:extLst>
                </a:gridCol>
                <a:gridCol w="1124760">
                  <a:extLst>
                    <a:ext uri="{9D8B030D-6E8A-4147-A177-3AD203B41FA5}">
                      <a16:colId xmlns:a16="http://schemas.microsoft.com/office/drawing/2014/main" val="66968647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Model</a:t>
                      </a:r>
                      <a:endParaRPr lang="en-ID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Accuracy</a:t>
                      </a:r>
                      <a:endParaRPr lang="en-ID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Precision</a:t>
                      </a:r>
                      <a:endParaRPr lang="en-ID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Recall</a:t>
                      </a:r>
                      <a:endParaRPr lang="en-ID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F1-macro</a:t>
                      </a:r>
                      <a:endParaRPr lang="en-ID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F1-weighted</a:t>
                      </a:r>
                      <a:endParaRPr lang="en-ID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Training time</a:t>
                      </a:r>
                      <a:endParaRPr lang="en-ID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Inference time/image</a:t>
                      </a:r>
                      <a:endParaRPr lang="en-ID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0055455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1" dirty="0"/>
                        <a:t>ResNet18</a:t>
                      </a:r>
                      <a:endParaRPr lang="en-ID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/>
                        <a:t>98%</a:t>
                      </a:r>
                      <a:endParaRPr lang="en-ID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/>
                        <a:t>0.968</a:t>
                      </a:r>
                      <a:endParaRPr lang="en-ID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/>
                        <a:t>0.984</a:t>
                      </a:r>
                      <a:endParaRPr lang="en-ID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/>
                        <a:t>0.979</a:t>
                      </a:r>
                      <a:endParaRPr lang="en-ID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/>
                        <a:t>0.98</a:t>
                      </a:r>
                      <a:endParaRPr lang="en-ID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/>
                        <a:t>26.61 min</a:t>
                      </a:r>
                      <a:endParaRPr lang="en-ID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/>
                        <a:t>0.043 s</a:t>
                      </a:r>
                      <a:endParaRPr lang="en-ID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7520846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/>
                        <a:t>GoogLeNet</a:t>
                      </a:r>
                      <a:endParaRPr lang="en-ID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97.33%</a:t>
                      </a:r>
                      <a:endParaRPr lang="en-ID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0.964</a:t>
                      </a:r>
                      <a:endParaRPr lang="en-ID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0.971</a:t>
                      </a:r>
                      <a:endParaRPr lang="en-ID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0.973</a:t>
                      </a:r>
                      <a:endParaRPr lang="en-ID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0.973</a:t>
                      </a:r>
                      <a:endParaRPr lang="en-ID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49.54 min</a:t>
                      </a:r>
                      <a:endParaRPr lang="en-ID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0.048 s</a:t>
                      </a:r>
                      <a:endParaRPr lang="en-ID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0982325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VGG16_fw</a:t>
                      </a:r>
                      <a:endParaRPr lang="en-ID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90.53%</a:t>
                      </a:r>
                      <a:endParaRPr lang="en-ID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0.888</a:t>
                      </a:r>
                      <a:endParaRPr lang="en-ID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0.88</a:t>
                      </a:r>
                      <a:endParaRPr lang="en-ID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0.902</a:t>
                      </a:r>
                      <a:endParaRPr lang="en-ID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0.905</a:t>
                      </a:r>
                      <a:endParaRPr lang="en-ID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82.33 min</a:t>
                      </a:r>
                      <a:endParaRPr lang="en-ID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0.176 s</a:t>
                      </a:r>
                      <a:endParaRPr lang="en-ID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5708533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3507625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26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Conclusion and future improvement</a:t>
            </a:r>
            <a:endParaRPr dirty="0"/>
          </a:p>
        </p:txBody>
      </p:sp>
      <p:sp>
        <p:nvSpPr>
          <p:cNvPr id="223" name="Google Shape;223;p26"/>
          <p:cNvSpPr txBox="1">
            <a:spLocks noGrp="1"/>
          </p:cNvSpPr>
          <p:nvPr>
            <p:ph type="body" idx="1"/>
          </p:nvPr>
        </p:nvSpPr>
        <p:spPr>
          <a:xfrm>
            <a:off x="1297500" y="1365161"/>
            <a:ext cx="7038900" cy="311358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indent="0">
              <a:spcAft>
                <a:spcPts val="1200"/>
              </a:spcAft>
              <a:buNone/>
            </a:pPr>
            <a:r>
              <a:rPr lang="en-US" dirty="0"/>
              <a:t>ResNet18 outperformed </a:t>
            </a:r>
            <a:r>
              <a:rPr lang="en-US" dirty="0" err="1"/>
              <a:t>GoogLeNet</a:t>
            </a:r>
            <a:r>
              <a:rPr lang="en-US" dirty="0"/>
              <a:t> and VGG16_fw with an accuracy of 98%, F1-macro of 0.979, F1-weighted of 0.980, training time of 26.6 min, and inference time of 0.043 s/image. Its high accuracy and efficiency make it ideal for real-world use.</a:t>
            </a:r>
          </a:p>
          <a:p>
            <a:pPr marL="0" indent="0">
              <a:spcAft>
                <a:spcPts val="1200"/>
              </a:spcAft>
              <a:buNone/>
            </a:pPr>
            <a:endParaRPr lang="en-US" dirty="0"/>
          </a:p>
          <a:p>
            <a:pPr marL="0" indent="0">
              <a:spcAft>
                <a:spcPts val="1200"/>
              </a:spcAft>
              <a:buNone/>
            </a:pPr>
            <a:r>
              <a:rPr lang="en-US" dirty="0"/>
              <a:t>Future improvement:</a:t>
            </a:r>
          </a:p>
          <a:p>
            <a:pPr marL="742950" lvl="1" indent="-285750">
              <a:lnSpc>
                <a:spcPct val="110000"/>
              </a:lnSpc>
            </a:pPr>
            <a:r>
              <a:rPr lang="en-US" sz="1200" dirty="0"/>
              <a:t>Increase dataset size from the </a:t>
            </a:r>
            <a:r>
              <a:rPr lang="en-US" sz="1200" dirty="0" err="1"/>
              <a:t>CelebA</a:t>
            </a:r>
            <a:r>
              <a:rPr lang="en-US" sz="1200" dirty="0"/>
              <a:t> dataset</a:t>
            </a:r>
          </a:p>
          <a:p>
            <a:pPr marL="742950" lvl="1" indent="-285750">
              <a:lnSpc>
                <a:spcPct val="110000"/>
              </a:lnSpc>
            </a:pPr>
            <a:r>
              <a:rPr lang="en-US" sz="1200" dirty="0"/>
              <a:t>Apply gender-specific augmentation</a:t>
            </a:r>
          </a:p>
          <a:p>
            <a:pPr marL="742950" lvl="1" indent="-285750">
              <a:lnSpc>
                <a:spcPct val="110000"/>
              </a:lnSpc>
            </a:pPr>
            <a:r>
              <a:rPr lang="en-US" sz="1200" dirty="0"/>
              <a:t>Try different layer-freezing strategies</a:t>
            </a:r>
          </a:p>
          <a:p>
            <a:pPr marL="742950" lvl="1" indent="-285750">
              <a:lnSpc>
                <a:spcPct val="110000"/>
              </a:lnSpc>
            </a:pPr>
            <a:r>
              <a:rPr lang="en-US" sz="1200" dirty="0"/>
              <a:t>Test smaller variants for VGG architecture (VGG11, VGG13)</a:t>
            </a:r>
            <a:endParaRPr lang="en-ID" sz="1200"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C6892C-1BAF-2812-05CD-1EA65F1883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52550" y="2250416"/>
            <a:ext cx="7038900" cy="642667"/>
          </a:xfrm>
        </p:spPr>
        <p:txBody>
          <a:bodyPr>
            <a:normAutofit/>
          </a:bodyPr>
          <a:lstStyle/>
          <a:p>
            <a:pPr algn="ctr"/>
            <a:r>
              <a:rPr lang="en-US" sz="2800" dirty="0"/>
              <a:t>Thank you!</a:t>
            </a:r>
            <a:endParaRPr lang="en-ID" sz="2800" dirty="0"/>
          </a:p>
        </p:txBody>
      </p:sp>
    </p:spTree>
    <p:extLst>
      <p:ext uri="{BB962C8B-B14F-4D97-AF65-F5344CB8AC3E}">
        <p14:creationId xmlns:p14="http://schemas.microsoft.com/office/powerpoint/2010/main" val="147786317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125030-AF7F-7714-DC83-8BC41BBC13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Appendix 1</a:t>
            </a:r>
            <a:endParaRPr lang="en-ID" dirty="0"/>
          </a:p>
        </p:txBody>
      </p:sp>
      <p:pic>
        <p:nvPicPr>
          <p:cNvPr id="5" name="Picture 4" descr="A screenshot of a graph&#10;&#10;AI-generated content may be incorrect.">
            <a:extLst>
              <a:ext uri="{FF2B5EF4-FFF2-40B4-BE49-F238E27FC236}">
                <a16:creationId xmlns:a16="http://schemas.microsoft.com/office/drawing/2014/main" id="{52772D65-93E1-97A1-024F-4A1369F87B5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84003" y="966709"/>
            <a:ext cx="3975993" cy="40452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853990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0F6C56-E7E2-B23F-199C-5A67C3E9C6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Appendix 2</a:t>
            </a:r>
            <a:endParaRPr lang="en-ID" dirty="0"/>
          </a:p>
        </p:txBody>
      </p:sp>
      <p:pic>
        <p:nvPicPr>
          <p:cNvPr id="5" name="Picture 4" descr="A screenshot of a graph&#10;&#10;AI-generated content may be incorrect.">
            <a:extLst>
              <a:ext uri="{FF2B5EF4-FFF2-40B4-BE49-F238E27FC236}">
                <a16:creationId xmlns:a16="http://schemas.microsoft.com/office/drawing/2014/main" id="{2327B673-7F19-D266-62B4-3A3AAFBD6C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7500" y="1525970"/>
            <a:ext cx="7038900" cy="20915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426759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15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 description</a:t>
            </a:r>
            <a:endParaRPr/>
          </a:p>
        </p:txBody>
      </p:sp>
      <p:sp>
        <p:nvSpPr>
          <p:cNvPr id="147" name="Google Shape;147;p15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/>
              <a:t>Introduction</a:t>
            </a:r>
            <a:endParaRPr b="1" dirty="0"/>
          </a:p>
          <a:p>
            <a:pPr marL="285750" indent="-285750">
              <a:spcBef>
                <a:spcPts val="1200"/>
              </a:spcBef>
            </a:pPr>
            <a:r>
              <a:rPr lang="en" dirty="0"/>
              <a:t>Increasing demand for automated, accurate, and fair gender classification systems in applications such as demographic analysis, personalized services, and human-computer interaction, especially in cases where metadata is unavailable or unreliable.</a:t>
            </a:r>
            <a:endParaRPr dirty="0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 b="1" dirty="0"/>
              <a:t>Project’s goal:</a:t>
            </a:r>
            <a:endParaRPr b="1" dirty="0"/>
          </a:p>
          <a:p>
            <a:pPr marL="285750" indent="-285750">
              <a:spcBef>
                <a:spcPts val="1200"/>
              </a:spcBef>
              <a:spcAft>
                <a:spcPts val="1200"/>
              </a:spcAft>
            </a:pPr>
            <a:r>
              <a:rPr lang="en" i="1" dirty="0"/>
              <a:t>Develop, train, and evaluate three CNN models (ResNet18, VGG16, and GoogleNet) to perform accurate gender classification directly from images.</a:t>
            </a:r>
            <a:endParaRPr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D300E4-E606-7B63-46A3-BE8A076E2D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Devices and tools</a:t>
            </a:r>
            <a:endParaRPr lang="en-ID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81E73B2-5DF4-08FC-F75F-0FC82B3B5A6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Hardware:</a:t>
            </a:r>
          </a:p>
          <a:p>
            <a:pPr lvl="1"/>
            <a:r>
              <a:rPr lang="en-US" dirty="0"/>
              <a:t>CPU: Intel Core Ultra 9</a:t>
            </a:r>
          </a:p>
          <a:p>
            <a:pPr lvl="1"/>
            <a:r>
              <a:rPr lang="en-US" dirty="0"/>
              <a:t>GPU: NVIDIA GeForce RTX 4060 (for training and inference)</a:t>
            </a:r>
          </a:p>
          <a:p>
            <a:pPr lvl="1"/>
            <a:r>
              <a:rPr lang="en-US" dirty="0"/>
              <a:t>RAM: 16 GB</a:t>
            </a:r>
          </a:p>
          <a:p>
            <a:pPr marL="146050" indent="0">
              <a:buNone/>
            </a:pPr>
            <a:endParaRPr lang="en-US" dirty="0"/>
          </a:p>
          <a:p>
            <a:r>
              <a:rPr lang="en-US" dirty="0"/>
              <a:t>Software:</a:t>
            </a:r>
          </a:p>
          <a:p>
            <a:pPr lvl="1"/>
            <a:r>
              <a:rPr lang="en-ID" dirty="0"/>
              <a:t>Programming language: Python</a:t>
            </a:r>
          </a:p>
          <a:p>
            <a:pPr lvl="1"/>
            <a:r>
              <a:rPr lang="en-ID" dirty="0"/>
              <a:t>Framework: </a:t>
            </a:r>
            <a:r>
              <a:rPr lang="en-ID" dirty="0" err="1"/>
              <a:t>PyTorch</a:t>
            </a:r>
            <a:endParaRPr lang="en-ID" dirty="0"/>
          </a:p>
          <a:p>
            <a:pPr lvl="1"/>
            <a:r>
              <a:rPr lang="en-ID" dirty="0"/>
              <a:t>Development: VS Code</a:t>
            </a:r>
          </a:p>
          <a:p>
            <a:pPr marL="146050" indent="0">
              <a:buNone/>
            </a:pPr>
            <a:endParaRPr lang="en-ID" dirty="0"/>
          </a:p>
        </p:txBody>
      </p:sp>
    </p:spTree>
    <p:extLst>
      <p:ext uri="{BB962C8B-B14F-4D97-AF65-F5344CB8AC3E}">
        <p14:creationId xmlns:p14="http://schemas.microsoft.com/office/powerpoint/2010/main" val="394699789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16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Dataset</a:t>
            </a:r>
            <a:endParaRPr/>
          </a:p>
        </p:txBody>
      </p:sp>
      <p:sp>
        <p:nvSpPr>
          <p:cNvPr id="153" name="Google Shape;153;p16"/>
          <p:cNvSpPr txBox="1">
            <a:spLocks noGrp="1"/>
          </p:cNvSpPr>
          <p:nvPr>
            <p:ph type="body" idx="1"/>
          </p:nvPr>
        </p:nvSpPr>
        <p:spPr>
          <a:xfrm>
            <a:off x="1297500" y="1308086"/>
            <a:ext cx="7038900" cy="339702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CelebA dataset:</a:t>
            </a:r>
          </a:p>
          <a:p>
            <a:pPr marL="285750" indent="-285750"/>
            <a:r>
              <a:rPr lang="en" dirty="0"/>
              <a:t>CelebA is a face attribute dataset with ~200K celebrity images, each with 40 attribute annotations</a:t>
            </a:r>
          </a:p>
          <a:p>
            <a:pPr marL="285750" indent="-285750"/>
            <a:r>
              <a:rPr lang="en" dirty="0"/>
              <a:t>Open source link: </a:t>
            </a:r>
            <a:r>
              <a:rPr lang="en" dirty="0">
                <a:hlinkClick r:id="rId3"/>
              </a:rPr>
              <a:t>https://mmlab.ie.cuhk.edu.hk/projects/CelebA.html</a:t>
            </a:r>
            <a:r>
              <a:rPr lang="en" dirty="0"/>
              <a:t>)</a:t>
            </a:r>
          </a:p>
          <a:p>
            <a:pPr marL="146050" lvl="0" indent="0" algn="l" rtl="0">
              <a:spcBef>
                <a:spcPts val="0"/>
              </a:spcBef>
              <a:spcAft>
                <a:spcPts val="0"/>
              </a:spcAft>
              <a:buSzPts val="1300"/>
              <a:buNone/>
            </a:pPr>
            <a:endParaRPr lang="en-US" dirty="0"/>
          </a:p>
          <a:p>
            <a:pPr marL="146050" lvl="0" indent="0" algn="l" rtl="0">
              <a:spcBef>
                <a:spcPts val="0"/>
              </a:spcBef>
              <a:spcAft>
                <a:spcPts val="0"/>
              </a:spcAft>
              <a:buSzPts val="1300"/>
              <a:buNone/>
            </a:pPr>
            <a:endParaRPr lang="en-US" dirty="0"/>
          </a:p>
          <a:p>
            <a:pPr marL="146050" lvl="0" indent="0" algn="l" rtl="0">
              <a:spcBef>
                <a:spcPts val="0"/>
              </a:spcBef>
              <a:spcAft>
                <a:spcPts val="0"/>
              </a:spcAft>
              <a:buSzPts val="1300"/>
              <a:buNone/>
            </a:pPr>
            <a:endParaRPr lang="en-ID" dirty="0"/>
          </a:p>
          <a:p>
            <a:pPr marL="146050" lvl="0" indent="0" algn="l" rtl="0">
              <a:spcBef>
                <a:spcPts val="0"/>
              </a:spcBef>
              <a:spcAft>
                <a:spcPts val="0"/>
              </a:spcAft>
              <a:buSzPts val="1300"/>
              <a:buNone/>
            </a:pPr>
            <a:endParaRPr lang="en-ID" dirty="0"/>
          </a:p>
          <a:p>
            <a:pPr marL="146050" lvl="0" indent="0" algn="l" rtl="0">
              <a:spcBef>
                <a:spcPts val="0"/>
              </a:spcBef>
              <a:spcAft>
                <a:spcPts val="0"/>
              </a:spcAft>
              <a:buSzPts val="1300"/>
              <a:buNone/>
            </a:pPr>
            <a:endParaRPr lang="en-ID" dirty="0"/>
          </a:p>
          <a:p>
            <a:pPr marL="146050" lvl="0" indent="0" algn="l" rtl="0">
              <a:spcBef>
                <a:spcPts val="0"/>
              </a:spcBef>
              <a:spcAft>
                <a:spcPts val="0"/>
              </a:spcAft>
              <a:buSzPts val="1300"/>
              <a:buNone/>
            </a:pPr>
            <a:endParaRPr dirty="0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lang="en" dirty="0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 dirty="0"/>
              <a:t>In this project, we only use 5000 images and their annotations of the CelebA dataset</a:t>
            </a:r>
            <a:endParaRPr dirty="0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 dirty="0"/>
          </a:p>
        </p:txBody>
      </p:sp>
      <p:pic>
        <p:nvPicPr>
          <p:cNvPr id="3" name="Picture 2" descr="A collage of two people&#10;&#10;AI-generated content may be incorrect.">
            <a:extLst>
              <a:ext uri="{FF2B5EF4-FFF2-40B4-BE49-F238E27FC236}">
                <a16:creationId xmlns:a16="http://schemas.microsoft.com/office/drawing/2014/main" id="{DE157778-D111-99A2-A8DE-BDA989C7186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30062" y="2514577"/>
            <a:ext cx="5996235" cy="1439096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17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Dataset</a:t>
            </a:r>
            <a:endParaRPr dirty="0"/>
          </a:p>
        </p:txBody>
      </p:sp>
      <p:pic>
        <p:nvPicPr>
          <p:cNvPr id="3" name="Picture 2" descr="A graph of a person and person&#10;&#10;AI-generated content may be incorrect.">
            <a:extLst>
              <a:ext uri="{FF2B5EF4-FFF2-40B4-BE49-F238E27FC236}">
                <a16:creationId xmlns:a16="http://schemas.microsoft.com/office/drawing/2014/main" id="{EFE6DECD-718E-C607-0BC7-EB11F54A55A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12912" y="1604493"/>
            <a:ext cx="3681353" cy="2761015"/>
          </a:xfrm>
          <a:prstGeom prst="rect">
            <a:avLst/>
          </a:prstGeom>
        </p:spPr>
      </p:pic>
      <p:sp>
        <p:nvSpPr>
          <p:cNvPr id="4" name="Google Shape;153;p16">
            <a:extLst>
              <a:ext uri="{FF2B5EF4-FFF2-40B4-BE49-F238E27FC236}">
                <a16:creationId xmlns:a16="http://schemas.microsoft.com/office/drawing/2014/main" id="{23E8D4DB-50B7-55C8-B452-FEBB435FC3D4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1297500" y="987380"/>
            <a:ext cx="3725261" cy="367477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285750" indent="-285750">
              <a:spcBef>
                <a:spcPts val="1200"/>
              </a:spcBef>
            </a:pPr>
            <a:r>
              <a:rPr lang="en-US" dirty="0"/>
              <a:t>Data cleaning:</a:t>
            </a:r>
          </a:p>
          <a:p>
            <a:pPr marL="742950" lvl="1" indent="-285750">
              <a:lnSpc>
                <a:spcPct val="100000"/>
              </a:lnSpc>
            </a:pPr>
            <a:r>
              <a:rPr lang="en-US" sz="1200" dirty="0"/>
              <a:t>Select relevant columns: ‘</a:t>
            </a:r>
            <a:r>
              <a:rPr lang="en-US" sz="1200" dirty="0" err="1"/>
              <a:t>Filepath</a:t>
            </a:r>
            <a:r>
              <a:rPr lang="en-US" sz="1200" dirty="0"/>
              <a:t>’ (image path) and ‘Male’ (gender label)</a:t>
            </a:r>
          </a:p>
          <a:p>
            <a:pPr marL="742950" lvl="1" indent="-285750">
              <a:lnSpc>
                <a:spcPct val="100000"/>
              </a:lnSpc>
            </a:pPr>
            <a:r>
              <a:rPr lang="en-US" sz="1200" dirty="0"/>
              <a:t>Filtered labels to match the available image file paths</a:t>
            </a:r>
          </a:p>
          <a:p>
            <a:pPr marL="742950" lvl="1" indent="-285750">
              <a:lnSpc>
                <a:spcPct val="100000"/>
              </a:lnSpc>
            </a:pPr>
            <a:r>
              <a:rPr lang="en-US" sz="1200" dirty="0"/>
              <a:t>Converted label into binary: ‘0’ (Female) and ‘1’ (Male)</a:t>
            </a:r>
          </a:p>
          <a:p>
            <a:pPr marL="285750" indent="-285750">
              <a:spcBef>
                <a:spcPts val="1200"/>
              </a:spcBef>
            </a:pPr>
            <a:r>
              <a:rPr lang="en-US" dirty="0"/>
              <a:t>Exploratory data analysis:</a:t>
            </a:r>
          </a:p>
          <a:p>
            <a:pPr marL="742950" lvl="1" indent="-285750">
              <a:lnSpc>
                <a:spcPct val="100000"/>
              </a:lnSpc>
            </a:pPr>
            <a:r>
              <a:rPr lang="en-US" sz="1200" dirty="0"/>
              <a:t>Class-imbalance is observed between gender</a:t>
            </a:r>
          </a:p>
          <a:p>
            <a:pPr marL="742950" lvl="1" indent="-285750">
              <a:lnSpc>
                <a:spcPct val="100000"/>
              </a:lnSpc>
            </a:pPr>
            <a:r>
              <a:rPr lang="en-US" sz="1200" dirty="0"/>
              <a:t>Stratify is applied to maintain equal gender proportion on each train/</a:t>
            </a:r>
            <a:r>
              <a:rPr lang="en-US" sz="1200" dirty="0" err="1"/>
              <a:t>val</a:t>
            </a:r>
            <a:r>
              <a:rPr lang="en-US" sz="1200" dirty="0"/>
              <a:t>/test set</a:t>
            </a:r>
            <a:endParaRPr sz="1200" dirty="0"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19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Training protocol</a:t>
            </a:r>
            <a:endParaRPr/>
          </a:p>
        </p:txBody>
      </p:sp>
      <p:sp>
        <p:nvSpPr>
          <p:cNvPr id="174" name="Google Shape;174;p19"/>
          <p:cNvSpPr txBox="1">
            <a:spLocks noGrp="1"/>
          </p:cNvSpPr>
          <p:nvPr>
            <p:ph type="body" idx="1"/>
          </p:nvPr>
        </p:nvSpPr>
        <p:spPr>
          <a:xfrm>
            <a:off x="1297500" y="931572"/>
            <a:ext cx="7038900" cy="400532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r>
              <a:rPr lang="en" dirty="0"/>
              <a:t>The dataset splitted into training, validation, and test sets using a 70/15/15 ratio, resulting in 3500 images for training, 750 for validation, and 750 for testing.</a:t>
            </a:r>
          </a:p>
          <a:p>
            <a:endParaRPr lang="en" dirty="0"/>
          </a:p>
          <a:p>
            <a:r>
              <a:rPr lang="en" dirty="0"/>
              <a:t>Data augmentation was implemented with 50% probability:</a:t>
            </a:r>
          </a:p>
          <a:p>
            <a:pPr lvl="1"/>
            <a:r>
              <a:rPr lang="en" sz="1200" dirty="0"/>
              <a:t>RandomRotation(10)</a:t>
            </a:r>
          </a:p>
          <a:p>
            <a:pPr lvl="1"/>
            <a:r>
              <a:rPr lang="en" sz="1200" dirty="0"/>
              <a:t>RandomHorizontalFlip()</a:t>
            </a:r>
          </a:p>
          <a:p>
            <a:pPr lvl="1"/>
            <a:r>
              <a:rPr lang="en" sz="1200" dirty="0"/>
              <a:t>ColorJitter(brightness, contrast, and saturation = 0.2; hue = 0.1)</a:t>
            </a:r>
            <a:endParaRPr sz="1200" dirty="0"/>
          </a:p>
          <a:p>
            <a:pPr marL="45720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dirty="0"/>
          </a:p>
          <a:p>
            <a:pPr marL="45720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 dirty="0"/>
          </a:p>
        </p:txBody>
      </p:sp>
      <p:pic>
        <p:nvPicPr>
          <p:cNvPr id="3" name="Picture 2" descr="A collage of two people&#10;&#10;AI-generated content may be incorrect.">
            <a:extLst>
              <a:ext uri="{FF2B5EF4-FFF2-40B4-BE49-F238E27FC236}">
                <a16:creationId xmlns:a16="http://schemas.microsoft.com/office/drawing/2014/main" id="{5253C369-5C55-29C1-F9E1-C0332517695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85771" y="2724410"/>
            <a:ext cx="5960729" cy="2102279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18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Model development</a:t>
            </a:r>
            <a:endParaRPr/>
          </a:p>
        </p:txBody>
      </p:sp>
      <p:sp>
        <p:nvSpPr>
          <p:cNvPr id="167" name="Google Shape;167;p18"/>
          <p:cNvSpPr txBox="1">
            <a:spLocks noGrp="1"/>
          </p:cNvSpPr>
          <p:nvPr>
            <p:ph type="body" idx="1"/>
          </p:nvPr>
        </p:nvSpPr>
        <p:spPr>
          <a:xfrm>
            <a:off x="1297500" y="1116150"/>
            <a:ext cx="27282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r>
              <a:rPr lang="en" dirty="0"/>
              <a:t>Load pre-trained models</a:t>
            </a:r>
          </a:p>
          <a:p>
            <a:pPr marL="146050" indent="0">
              <a:buNone/>
            </a:pPr>
            <a:endParaRPr lang="en" dirty="0"/>
          </a:p>
          <a:p>
            <a:r>
              <a:rPr lang="en" dirty="0"/>
              <a:t>Modify the last layer to solve binary classification problem</a:t>
            </a:r>
          </a:p>
          <a:p>
            <a:endParaRPr lang="en-US" dirty="0"/>
          </a:p>
          <a:p>
            <a:r>
              <a:rPr lang="en-US" dirty="0"/>
              <a:t>Fine-tuned only the classifier of VGG16 model using freezing weight</a:t>
            </a:r>
            <a:endParaRPr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3C4C646-43EF-6152-FC23-9DDB2BE8405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80079" y="1094704"/>
            <a:ext cx="4325911" cy="3721944"/>
          </a:xfrm>
          <a:prstGeom prst="rect">
            <a:avLst/>
          </a:prstGeom>
        </p:spPr>
      </p:pic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4AFDE7BA-1BEA-A683-2603-CECD775E048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97373400"/>
              </p:ext>
            </p:extLst>
          </p:nvPr>
        </p:nvGraphicFramePr>
        <p:xfrm>
          <a:off x="1416676" y="3471840"/>
          <a:ext cx="2609024" cy="1344808"/>
        </p:xfrm>
        <a:graphic>
          <a:graphicData uri="http://schemas.openxmlformats.org/drawingml/2006/table">
            <a:tbl>
              <a:tblPr firstRow="1" bandRow="1">
                <a:tableStyleId>{1FECB4D8-DB02-4DC6-A0A2-4F2EBAE1DC90}</a:tableStyleId>
              </a:tblPr>
              <a:tblGrid>
                <a:gridCol w="1030309">
                  <a:extLst>
                    <a:ext uri="{9D8B030D-6E8A-4147-A177-3AD203B41FA5}">
                      <a16:colId xmlns:a16="http://schemas.microsoft.com/office/drawing/2014/main" val="2266770054"/>
                    </a:ext>
                  </a:extLst>
                </a:gridCol>
                <a:gridCol w="1578715">
                  <a:extLst>
                    <a:ext uri="{9D8B030D-6E8A-4147-A177-3AD203B41FA5}">
                      <a16:colId xmlns:a16="http://schemas.microsoft.com/office/drawing/2014/main" val="2178719153"/>
                    </a:ext>
                  </a:extLst>
                </a:gridCol>
              </a:tblGrid>
              <a:tr h="336202">
                <a:tc>
                  <a:txBody>
                    <a:bodyPr/>
                    <a:lstStyle/>
                    <a:p>
                      <a:r>
                        <a:rPr lang="en-US" sz="1050" dirty="0">
                          <a:solidFill>
                            <a:schemeClr val="bg1"/>
                          </a:solidFill>
                        </a:rPr>
                        <a:t>Model</a:t>
                      </a:r>
                      <a:endParaRPr lang="en-ID" sz="1050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dirty="0">
                          <a:solidFill>
                            <a:schemeClr val="bg1"/>
                          </a:solidFill>
                        </a:rPr>
                        <a:t>Trainable parameters</a:t>
                      </a:r>
                      <a:endParaRPr lang="en-ID" sz="1050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57806686"/>
                  </a:ext>
                </a:extLst>
              </a:tr>
              <a:tr h="336202">
                <a:tc>
                  <a:txBody>
                    <a:bodyPr/>
                    <a:lstStyle/>
                    <a:p>
                      <a:r>
                        <a:rPr lang="en-US" sz="1050" dirty="0">
                          <a:solidFill>
                            <a:schemeClr val="tx1"/>
                          </a:solidFill>
                        </a:rPr>
                        <a:t>ResNet18</a:t>
                      </a:r>
                      <a:endParaRPr lang="en-ID" sz="105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D" sz="1050" dirty="0">
                          <a:solidFill>
                            <a:schemeClr val="tx1"/>
                          </a:solidFill>
                        </a:rPr>
                        <a:t>11,177,025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42025601"/>
                  </a:ext>
                </a:extLst>
              </a:tr>
              <a:tr h="336202">
                <a:tc>
                  <a:txBody>
                    <a:bodyPr/>
                    <a:lstStyle/>
                    <a:p>
                      <a:r>
                        <a:rPr lang="en-US" sz="1050" dirty="0" err="1">
                          <a:solidFill>
                            <a:schemeClr val="tx1"/>
                          </a:solidFill>
                        </a:rPr>
                        <a:t>GoogLeNet</a:t>
                      </a:r>
                      <a:endParaRPr lang="en-ID" sz="105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D" sz="1050" dirty="0">
                          <a:solidFill>
                            <a:schemeClr val="tx1"/>
                          </a:solidFill>
                        </a:rPr>
                        <a:t>5,600,929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11906449"/>
                  </a:ext>
                </a:extLst>
              </a:tr>
              <a:tr h="336202">
                <a:tc>
                  <a:txBody>
                    <a:bodyPr/>
                    <a:lstStyle/>
                    <a:p>
                      <a:r>
                        <a:rPr lang="en-US" sz="1050" dirty="0">
                          <a:solidFill>
                            <a:schemeClr val="tx1"/>
                          </a:solidFill>
                        </a:rPr>
                        <a:t>VGG16_fw</a:t>
                      </a:r>
                      <a:endParaRPr lang="en-ID" sz="105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D" sz="1050" dirty="0">
                          <a:solidFill>
                            <a:schemeClr val="tx1"/>
                          </a:solidFill>
                        </a:rPr>
                        <a:t>4,097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70883356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20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Training protocol</a:t>
            </a:r>
            <a:endParaRPr/>
          </a:p>
        </p:txBody>
      </p:sp>
      <p:sp>
        <p:nvSpPr>
          <p:cNvPr id="181" name="Google Shape;181;p20"/>
          <p:cNvSpPr txBox="1">
            <a:spLocks noGrp="1"/>
          </p:cNvSpPr>
          <p:nvPr>
            <p:ph type="body" idx="1"/>
          </p:nvPr>
        </p:nvSpPr>
        <p:spPr>
          <a:xfrm>
            <a:off x="1297500" y="1116150"/>
            <a:ext cx="7038900" cy="363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r>
              <a:rPr lang="en" dirty="0"/>
              <a:t>Hyperparameters used:</a:t>
            </a:r>
            <a:endParaRPr dirty="0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dirty="0"/>
          </a:p>
          <a:p>
            <a:pPr marL="146050" indent="0">
              <a:spcBef>
                <a:spcPts val="1200"/>
              </a:spcBef>
              <a:buNone/>
            </a:pPr>
            <a:endParaRPr lang="en" sz="100" dirty="0"/>
          </a:p>
          <a:p>
            <a:pPr>
              <a:spcBef>
                <a:spcPts val="1200"/>
              </a:spcBef>
            </a:pPr>
            <a:r>
              <a:rPr lang="en" dirty="0"/>
              <a:t>Model’s weights are saved at the last epoch</a:t>
            </a:r>
            <a:endParaRPr dirty="0"/>
          </a:p>
        </p:txBody>
      </p:sp>
      <p:graphicFrame>
        <p:nvGraphicFramePr>
          <p:cNvPr id="182" name="Google Shape;182;p20"/>
          <p:cNvGraphicFramePr/>
          <p:nvPr>
            <p:extLst>
              <p:ext uri="{D42A27DB-BD31-4B8C-83A1-F6EECF244321}">
                <p14:modId xmlns:p14="http://schemas.microsoft.com/office/powerpoint/2010/main" val="422522971"/>
              </p:ext>
            </p:extLst>
          </p:nvPr>
        </p:nvGraphicFramePr>
        <p:xfrm>
          <a:off x="1866333" y="1539669"/>
          <a:ext cx="5839526" cy="2347481"/>
        </p:xfrm>
        <a:graphic>
          <a:graphicData uri="http://schemas.openxmlformats.org/drawingml/2006/table">
            <a:tbl>
              <a:tblPr>
                <a:tableStyleId>{69C7853C-536D-4A76-A0AE-DD22124D55A5}</a:tableStyleId>
              </a:tblPr>
              <a:tblGrid>
                <a:gridCol w="266102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17849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67534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" sz="1300" b="1" dirty="0">
                          <a:solidFill>
                            <a:schemeClr val="tx1"/>
                          </a:solidFill>
                          <a:sym typeface="Lato"/>
                        </a:rPr>
                        <a:t>Hyperparameter</a:t>
                      </a:r>
                      <a:endParaRPr b="1" dirty="0">
                        <a:solidFill>
                          <a:schemeClr val="tx1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" sz="1300" b="1">
                          <a:solidFill>
                            <a:schemeClr val="tx1"/>
                          </a:solidFill>
                          <a:sym typeface="Lato"/>
                        </a:rPr>
                        <a:t>Value</a:t>
                      </a:r>
                      <a:endParaRPr b="1">
                        <a:solidFill>
                          <a:schemeClr val="tx1"/>
                        </a:solidFill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62760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" sz="1300">
                          <a:solidFill>
                            <a:schemeClr val="tx1"/>
                          </a:solidFill>
                          <a:sym typeface="Lato"/>
                        </a:rPr>
                        <a:t>Epoch</a:t>
                      </a:r>
                      <a:endParaRPr>
                        <a:solidFill>
                          <a:schemeClr val="tx1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" sz="1300" dirty="0">
                          <a:solidFill>
                            <a:schemeClr val="tx1"/>
                          </a:solidFill>
                          <a:sym typeface="Lato"/>
                        </a:rPr>
                        <a:t>15</a:t>
                      </a:r>
                      <a:endParaRPr dirty="0">
                        <a:solidFill>
                          <a:schemeClr val="tx1"/>
                        </a:solidFill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62760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" sz="1300" dirty="0">
                          <a:solidFill>
                            <a:schemeClr val="tx1"/>
                          </a:solidFill>
                          <a:sym typeface="Lato"/>
                        </a:rPr>
                        <a:t>Batch size</a:t>
                      </a:r>
                      <a:endParaRPr dirty="0">
                        <a:solidFill>
                          <a:schemeClr val="tx1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" sz="1300" dirty="0">
                          <a:solidFill>
                            <a:schemeClr val="tx1"/>
                          </a:solidFill>
                          <a:sym typeface="Lato"/>
                        </a:rPr>
                        <a:t>32</a:t>
                      </a:r>
                      <a:endParaRPr dirty="0">
                        <a:solidFill>
                          <a:schemeClr val="tx1"/>
                        </a:solidFill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62760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" sz="1300" dirty="0">
                          <a:solidFill>
                            <a:schemeClr val="tx1"/>
                          </a:solidFill>
                          <a:sym typeface="Lato"/>
                        </a:rPr>
                        <a:t>Learning rate</a:t>
                      </a:r>
                      <a:endParaRPr dirty="0">
                        <a:solidFill>
                          <a:schemeClr val="tx1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" sz="1300" dirty="0">
                          <a:solidFill>
                            <a:schemeClr val="tx1"/>
                          </a:solidFill>
                          <a:sym typeface="Lato"/>
                        </a:rPr>
                        <a:t>0.001 with StepLR(step=5, gamma=0.1)</a:t>
                      </a:r>
                      <a:endParaRPr dirty="0">
                        <a:solidFill>
                          <a:schemeClr val="tx1"/>
                        </a:solidFill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62760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" sz="1300">
                          <a:solidFill>
                            <a:schemeClr val="tx1"/>
                          </a:solidFill>
                          <a:sym typeface="Lato"/>
                        </a:rPr>
                        <a:t>Criterion</a:t>
                      </a:r>
                      <a:endParaRPr>
                        <a:solidFill>
                          <a:schemeClr val="tx1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" sz="1300" dirty="0">
                          <a:solidFill>
                            <a:schemeClr val="tx1"/>
                          </a:solidFill>
                          <a:sym typeface="Lato"/>
                        </a:rPr>
                        <a:t>BCELogitLoss</a:t>
                      </a:r>
                      <a:endParaRPr dirty="0">
                        <a:solidFill>
                          <a:schemeClr val="tx1"/>
                        </a:solidFill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60933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" sz="1300" dirty="0">
                          <a:solidFill>
                            <a:schemeClr val="tx1"/>
                          </a:solidFill>
                          <a:sym typeface="Lato"/>
                        </a:rPr>
                        <a:t>Optimizer</a:t>
                      </a:r>
                      <a:endParaRPr sz="1300" dirty="0">
                        <a:solidFill>
                          <a:schemeClr val="tx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" sz="1300" dirty="0">
                          <a:solidFill>
                            <a:schemeClr val="tx1"/>
                          </a:solidFill>
                          <a:sym typeface="Lato"/>
                        </a:rPr>
                        <a:t>Adam</a:t>
                      </a:r>
                      <a:endParaRPr sz="1300" dirty="0">
                        <a:solidFill>
                          <a:schemeClr val="tx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81;p20">
            <a:extLst>
              <a:ext uri="{FF2B5EF4-FFF2-40B4-BE49-F238E27FC236}">
                <a16:creationId xmlns:a16="http://schemas.microsoft.com/office/drawing/2014/main" id="{E1666578-FDC3-E672-890B-DEE1B3F2C891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1297500" y="1116150"/>
            <a:ext cx="7038900" cy="363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r>
              <a:rPr lang="en-US" dirty="0"/>
              <a:t>Performance metrics:</a:t>
            </a:r>
          </a:p>
          <a:p>
            <a:pPr lvl="1"/>
            <a:r>
              <a:rPr lang="en-US" sz="1400" dirty="0"/>
              <a:t>Accuracy</a:t>
            </a:r>
          </a:p>
          <a:p>
            <a:pPr lvl="1"/>
            <a:r>
              <a:rPr lang="en-ID" sz="1400" dirty="0"/>
              <a:t>Precision</a:t>
            </a:r>
          </a:p>
          <a:p>
            <a:pPr lvl="1"/>
            <a:r>
              <a:rPr lang="en-ID" sz="1400" dirty="0"/>
              <a:t>Recall</a:t>
            </a:r>
          </a:p>
          <a:p>
            <a:pPr lvl="1"/>
            <a:r>
              <a:rPr lang="en-ID" sz="1400" dirty="0"/>
              <a:t>F1-Macro</a:t>
            </a:r>
          </a:p>
          <a:p>
            <a:pPr lvl="1"/>
            <a:r>
              <a:rPr lang="en-ID" sz="1400" dirty="0"/>
              <a:t>F1-weighted</a:t>
            </a:r>
          </a:p>
          <a:p>
            <a:pPr marL="615950" lvl="1" indent="0">
              <a:buNone/>
            </a:pPr>
            <a:endParaRPr lang="en-ID" dirty="0"/>
          </a:p>
          <a:p>
            <a:r>
              <a:rPr lang="en-ID" dirty="0"/>
              <a:t>Efficiency metrics</a:t>
            </a:r>
          </a:p>
          <a:p>
            <a:pPr lvl="1"/>
            <a:r>
              <a:rPr lang="en-ID" sz="1400" dirty="0"/>
              <a:t>Training time</a:t>
            </a:r>
          </a:p>
          <a:p>
            <a:pPr lvl="1"/>
            <a:r>
              <a:rPr lang="en-ID" sz="1400" dirty="0"/>
              <a:t>Inference time/image</a:t>
            </a:r>
            <a:endParaRPr sz="1400" dirty="0"/>
          </a:p>
        </p:txBody>
      </p:sp>
      <p:sp>
        <p:nvSpPr>
          <p:cNvPr id="187" name="Google Shape;187;p21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Evaluation metrics</a:t>
            </a:r>
            <a:endParaRPr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582</Words>
  <Application>Microsoft Office PowerPoint</Application>
  <PresentationFormat>On-screen Show (16:9)</PresentationFormat>
  <Paragraphs>142</Paragraphs>
  <Slides>14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8" baseType="lpstr">
      <vt:lpstr>Lato</vt:lpstr>
      <vt:lpstr>Arial</vt:lpstr>
      <vt:lpstr>Montserrat</vt:lpstr>
      <vt:lpstr>Focus</vt:lpstr>
      <vt:lpstr>Face recognition project</vt:lpstr>
      <vt:lpstr>Project description</vt:lpstr>
      <vt:lpstr>Devices and tools</vt:lpstr>
      <vt:lpstr>Dataset</vt:lpstr>
      <vt:lpstr>Dataset</vt:lpstr>
      <vt:lpstr>Training protocol</vt:lpstr>
      <vt:lpstr>Model development</vt:lpstr>
      <vt:lpstr>Training protocol</vt:lpstr>
      <vt:lpstr>Evaluation metrics</vt:lpstr>
      <vt:lpstr>Results and discussion</vt:lpstr>
      <vt:lpstr>Conclusion and future improvement</vt:lpstr>
      <vt:lpstr>Thank you!</vt:lpstr>
      <vt:lpstr>Appendix 1</vt:lpstr>
      <vt:lpstr>Appendix 2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Dana Putra Kembara</cp:lastModifiedBy>
  <cp:revision>7</cp:revision>
  <dcterms:modified xsi:type="dcterms:W3CDTF">2025-06-02T12:03:18Z</dcterms:modified>
</cp:coreProperties>
</file>